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61" r:id="rId5"/>
    <p:sldId id="262" r:id="rId6"/>
    <p:sldId id="266" r:id="rId7"/>
    <p:sldId id="265" r:id="rId8"/>
  </p:sldIdLst>
  <p:sldSz cx="12192000" cy="6858000"/>
  <p:notesSz cx="6808788" cy="98234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к" initials="а" lastIdx="4" clrIdx="0">
    <p:extLst>
      <p:ext uri="{19B8F6BF-5375-455C-9EA6-DF929625EA0E}">
        <p15:presenceInfo xmlns:p15="http://schemas.microsoft.com/office/powerpoint/2012/main" userId="ак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974" autoAdjust="0"/>
  </p:normalViewPr>
  <p:slideViewPr>
    <p:cSldViewPr snapToGrid="0">
      <p:cViewPr varScale="1">
        <p:scale>
          <a:sx n="109" d="100"/>
          <a:sy n="109" d="100"/>
        </p:scale>
        <p:origin x="38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4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6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644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78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08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22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1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6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4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7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31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94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3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4505" y="112734"/>
            <a:ext cx="10446706" cy="80166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Школьное питание – источник укрепления здоровья детей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Объединение совместных усилий родителей, школы и государства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1667" y="2304789"/>
            <a:ext cx="10822486" cy="156575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Новые требования к организации питания в школах, направленные на </a:t>
            </a:r>
            <a:r>
              <a:rPr lang="ru-RU" sz="2800" b="1" dirty="0" err="1">
                <a:solidFill>
                  <a:srgbClr val="0070C0"/>
                </a:solidFill>
              </a:rPr>
              <a:t>здоровьесбережение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детского населения России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983" y="4802753"/>
            <a:ext cx="81724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5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17784" y="914401"/>
            <a:ext cx="11406369" cy="5824602"/>
            <a:chOff x="217784" y="914401"/>
            <a:chExt cx="11406369" cy="5461347"/>
          </a:xfrm>
        </p:grpSpPr>
        <p:sp>
          <p:nvSpPr>
            <p:cNvPr id="6" name="Полилиния 5"/>
            <p:cNvSpPr/>
            <p:nvPr/>
          </p:nvSpPr>
          <p:spPr>
            <a:xfrm>
              <a:off x="217784" y="1136747"/>
              <a:ext cx="5807235" cy="2200493"/>
            </a:xfrm>
            <a:custGeom>
              <a:avLst/>
              <a:gdLst>
                <a:gd name="connsiteX0" fmla="*/ 0 w 6255630"/>
                <a:gd name="connsiteY0" fmla="*/ 0 h 2200493"/>
                <a:gd name="connsiteX1" fmla="*/ 6255630 w 6255630"/>
                <a:gd name="connsiteY1" fmla="*/ 0 h 2200493"/>
                <a:gd name="connsiteX2" fmla="*/ 6255630 w 6255630"/>
                <a:gd name="connsiteY2" fmla="*/ 2200493 h 2200493"/>
                <a:gd name="connsiteX3" fmla="*/ 0 w 6255630"/>
                <a:gd name="connsiteY3" fmla="*/ 2200493 h 2200493"/>
                <a:gd name="connsiteX4" fmla="*/ 0 w 6255630"/>
                <a:gd name="connsiteY4" fmla="*/ 0 h 220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5630" h="2200493">
                  <a:moveTo>
                    <a:pt x="0" y="0"/>
                  </a:moveTo>
                  <a:lnTo>
                    <a:pt x="6255630" y="0"/>
                  </a:lnTo>
                  <a:lnTo>
                    <a:pt x="6255630" y="2200493"/>
                  </a:lnTo>
                  <a:lnTo>
                    <a:pt x="0" y="2200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Понятийный аппарат: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</a:t>
              </a:r>
              <a:r>
                <a:rPr lang="ru-RU" sz="1400" b="1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здоровое питание</a:t>
              </a:r>
              <a:r>
                <a:rPr lang="ru-RU" sz="14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питание, отвечающее требованиям безопасности и создающее условия для физического и интеллектуального развития, жизнедеятельности настоящего и будущих поколений;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</a:t>
              </a:r>
              <a:r>
                <a:rPr lang="ru-RU" sz="1400" b="1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горячее питание</a:t>
              </a:r>
              <a:r>
                <a:rPr lang="ru-RU" sz="14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питание, предусматривающее наличие горячих первого и (или) второго блюда в зависимости от приема пищи;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</a:t>
              </a:r>
              <a:r>
                <a:rPr lang="ru-RU" sz="1400" b="1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качество пищевых продуктов</a:t>
              </a:r>
              <a:r>
                <a:rPr lang="ru-RU" sz="1400" kern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характеристики пищевых продуктов соответствующие требованиям нормативных документов и удовлетворяющие физиологическим потребностям человека.</a:t>
              </a:r>
              <a:endParaRPr lang="ru-RU" sz="14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410710" y="914401"/>
              <a:ext cx="5213443" cy="2755726"/>
            </a:xfrm>
            <a:custGeom>
              <a:avLst/>
              <a:gdLst>
                <a:gd name="connsiteX0" fmla="*/ 0 w 5235283"/>
                <a:gd name="connsiteY0" fmla="*/ 0 h 2133299"/>
                <a:gd name="connsiteX1" fmla="*/ 5235283 w 5235283"/>
                <a:gd name="connsiteY1" fmla="*/ 0 h 2133299"/>
                <a:gd name="connsiteX2" fmla="*/ 5235283 w 5235283"/>
                <a:gd name="connsiteY2" fmla="*/ 2133299 h 2133299"/>
                <a:gd name="connsiteX3" fmla="*/ 0 w 5235283"/>
                <a:gd name="connsiteY3" fmla="*/ 2133299 h 2133299"/>
                <a:gd name="connsiteX4" fmla="*/ 0 w 5235283"/>
                <a:gd name="connsiteY4" fmla="*/ 0 h 2133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5283" h="2133299">
                  <a:moveTo>
                    <a:pt x="0" y="0"/>
                  </a:moveTo>
                  <a:lnTo>
                    <a:pt x="5235283" y="0"/>
                  </a:lnTo>
                  <a:lnTo>
                    <a:pt x="5235283" y="2133299"/>
                  </a:lnTo>
                  <a:lnTo>
                    <a:pt x="0" y="2133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Федеральный закон от 02.01.2000 N 29-ФЗ "О качестве и безопасности пищевых продуктов": </a:t>
              </a:r>
            </a:p>
            <a:p>
              <a:pPr lvl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/>
                <a:t>Ст. 25.1</a:t>
              </a:r>
              <a:r>
                <a:rPr lang="ru-RU" sz="1300" kern="1200" dirty="0"/>
                <a:t>. п. 1. … Пищевая ценность меню должна соответствовать функциональному состоянию организма ребенка с учетом его возраста … </a:t>
              </a:r>
            </a:p>
            <a:p>
              <a:pPr lvl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/>
                <a:t>Ст. 25.2.</a:t>
              </a:r>
              <a:r>
                <a:rPr lang="ru-RU" sz="1300" kern="1200" dirty="0"/>
                <a:t> п.2. При организации питания детей образовательные организации обязаны:</a:t>
              </a:r>
            </a:p>
            <a:p>
              <a:pPr lvl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/>
                <a:t> - учитывать представляемые по инициативе родителей (законных представителей) сведения о состоянии здоровья ребенка …;</a:t>
              </a:r>
            </a:p>
            <a:p>
              <a:pPr lvl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/>
                <a:t> - размещать на официальных сайтах информацию об организации питания детей, в том числе ежедневное меню;</a:t>
              </a:r>
            </a:p>
            <a:p>
              <a:pPr lvl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/>
                <a:t>соблюдать нормы обеспечения питанием детей, а также </a:t>
              </a:r>
              <a:r>
                <a:rPr lang="ru-RU" sz="1300" kern="1200" dirty="0" err="1"/>
                <a:t>санитарноэпидемиологические</a:t>
              </a:r>
              <a:r>
                <a:rPr lang="ru-RU" sz="1300" kern="1200" dirty="0"/>
                <a:t> требования к организации питания...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42836" y="3830794"/>
              <a:ext cx="5807236" cy="2507373"/>
            </a:xfrm>
            <a:custGeom>
              <a:avLst/>
              <a:gdLst>
                <a:gd name="connsiteX0" fmla="*/ 0 w 5568691"/>
                <a:gd name="connsiteY0" fmla="*/ 0 h 2507373"/>
                <a:gd name="connsiteX1" fmla="*/ 5568691 w 5568691"/>
                <a:gd name="connsiteY1" fmla="*/ 0 h 2507373"/>
                <a:gd name="connsiteX2" fmla="*/ 5568691 w 5568691"/>
                <a:gd name="connsiteY2" fmla="*/ 2507373 h 2507373"/>
                <a:gd name="connsiteX3" fmla="*/ 0 w 5568691"/>
                <a:gd name="connsiteY3" fmla="*/ 2507373 h 2507373"/>
                <a:gd name="connsiteX4" fmla="*/ 0 w 5568691"/>
                <a:gd name="connsiteY4" fmla="*/ 0 h 250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8691" h="2507373">
                  <a:moveTo>
                    <a:pt x="0" y="0"/>
                  </a:moveTo>
                  <a:lnTo>
                    <a:pt x="5568691" y="0"/>
                  </a:lnTo>
                  <a:lnTo>
                    <a:pt x="5568691" y="2507373"/>
                  </a:lnTo>
                  <a:lnTo>
                    <a:pt x="0" y="25073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Принципы здорового питания: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 - приоритетность защиты жизни и здоровья;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- соответствие </a:t>
              </a:r>
              <a:r>
                <a:rPr lang="ru-RU" sz="1400" kern="1200" dirty="0" err="1"/>
                <a:t>энерпотребности</a:t>
              </a:r>
              <a:r>
                <a:rPr lang="ru-RU" sz="1400" kern="1200" dirty="0"/>
                <a:t> </a:t>
              </a:r>
              <a:r>
                <a:rPr lang="ru-RU" sz="1400" kern="1200" dirty="0" err="1"/>
                <a:t>энерготратам</a:t>
              </a:r>
              <a:r>
                <a:rPr lang="ru-RU" sz="1400" kern="1200" dirty="0"/>
                <a:t>;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 - соответствие в макро- и микронутриентах;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 - употребление продуктов со сниженным содержанием простых сахаров и соли, насыщенных жиров, а также продуктов обогащенных витаминами, пищевыми волокнами и биологически активными веществами;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 - разнообразие меню и оптимальный режим питания;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 - недопущение к употреблению фальсифицированной продукции</a:t>
              </a:r>
              <a:r>
                <a:rPr lang="ru-RU" sz="1200" kern="1200" dirty="0"/>
                <a:t>.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410710" y="3780690"/>
              <a:ext cx="5149080" cy="2595058"/>
            </a:xfrm>
            <a:custGeom>
              <a:avLst/>
              <a:gdLst>
                <a:gd name="connsiteX0" fmla="*/ 0 w 5749816"/>
                <a:gd name="connsiteY0" fmla="*/ 0 h 2889755"/>
                <a:gd name="connsiteX1" fmla="*/ 5749816 w 5749816"/>
                <a:gd name="connsiteY1" fmla="*/ 0 h 2889755"/>
                <a:gd name="connsiteX2" fmla="*/ 5749816 w 5749816"/>
                <a:gd name="connsiteY2" fmla="*/ 2889755 h 2889755"/>
                <a:gd name="connsiteX3" fmla="*/ 0 w 5749816"/>
                <a:gd name="connsiteY3" fmla="*/ 2889755 h 2889755"/>
                <a:gd name="connsiteX4" fmla="*/ 0 w 5749816"/>
                <a:gd name="connsiteY4" fmla="*/ 0 h 288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49816" h="2889755">
                  <a:moveTo>
                    <a:pt x="0" y="0"/>
                  </a:moveTo>
                  <a:lnTo>
                    <a:pt x="5749816" y="0"/>
                  </a:lnTo>
                  <a:lnTo>
                    <a:pt x="5749816" y="2889755"/>
                  </a:lnTo>
                  <a:lnTo>
                    <a:pt x="0" y="2889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Федеральный закон от 29.12.2012 N 273-ФЗ "Об образовании в Российской Федерации"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Статья 37. Организация питания обучающихся</a:t>
              </a:r>
              <a:r>
                <a:rPr lang="ru-RU" sz="1400" kern="1200" dirty="0"/>
                <a:t>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2.1. Обучающиеся по образовательным программам начального общего образования в государственных и муниципальных образовательных организациях обеспечиваются учредителями таких организаций не менее одного раза в день бесплатным горячим питанием, предусматривающим наличие горячего блюда, не считая горячего напитка, за счет бюджетных ассигнований федерального бюджета, бюджетов субъектов Российской Федерации, местных бюджетов и иных источников финансирования, предусмотренных законодательством Российской Федерации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474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Федеральный закон от 01.03.2020 N 47-ФЗ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632548" y="726895"/>
            <a:ext cx="475989" cy="287713"/>
          </a:xfrm>
          <a:prstGeom prst="downArrow">
            <a:avLst>
              <a:gd name="adj1" fmla="val 50000"/>
              <a:gd name="adj2" fmla="val 47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106427" y="790053"/>
            <a:ext cx="475989" cy="287713"/>
          </a:xfrm>
          <a:prstGeom prst="downArrow">
            <a:avLst>
              <a:gd name="adj1" fmla="val 50000"/>
              <a:gd name="adj2" fmla="val 47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6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250521" y="1711682"/>
            <a:ext cx="11736884" cy="5933996"/>
            <a:chOff x="275599" y="1833617"/>
            <a:chExt cx="11711147" cy="5814086"/>
          </a:xfrm>
        </p:grpSpPr>
        <p:sp>
          <p:nvSpPr>
            <p:cNvPr id="21" name="Полилиния 20"/>
            <p:cNvSpPr/>
            <p:nvPr/>
          </p:nvSpPr>
          <p:spPr>
            <a:xfrm>
              <a:off x="275599" y="5157334"/>
              <a:ext cx="6036804" cy="2490369"/>
            </a:xfrm>
            <a:custGeom>
              <a:avLst/>
              <a:gdLst>
                <a:gd name="connsiteX0" fmla="*/ 0 w 6132581"/>
                <a:gd name="connsiteY0" fmla="*/ 0 h 2490369"/>
                <a:gd name="connsiteX1" fmla="*/ 6132581 w 6132581"/>
                <a:gd name="connsiteY1" fmla="*/ 0 h 2490369"/>
                <a:gd name="connsiteX2" fmla="*/ 6132581 w 6132581"/>
                <a:gd name="connsiteY2" fmla="*/ 2490369 h 2490369"/>
                <a:gd name="connsiteX3" fmla="*/ 0 w 6132581"/>
                <a:gd name="connsiteY3" fmla="*/ 2490369 h 2490369"/>
                <a:gd name="connsiteX4" fmla="*/ 0 w 6132581"/>
                <a:gd name="connsiteY4" fmla="*/ 0 h 249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2581" h="2490369">
                  <a:moveTo>
                    <a:pt x="0" y="0"/>
                  </a:moveTo>
                  <a:lnTo>
                    <a:pt x="6132581" y="0"/>
                  </a:lnTo>
                  <a:lnTo>
                    <a:pt x="6132581" y="2490369"/>
                  </a:lnTo>
                  <a:lnTo>
                    <a:pt x="0" y="2490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МР 2.4.0180-20, документ направлен на: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- на улучшение организации питания детей в общеобразовательных организациях и домашних условиях;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 единообразие порядка и программы проведения мероприятий родительского контроля;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 унификацию подходов к учету и оценке результатов контрольных мероприятий;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 порядок определения и оценки удельного веса </a:t>
              </a:r>
              <a:r>
                <a:rPr lang="ru-RU" sz="14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несъедаемой</a:t>
              </a: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школьниками пищи, как основного индикатора благополучия (неблагополучия) в организации питания школьников</a:t>
              </a:r>
              <a:r>
                <a:rPr lang="ru-RU" sz="10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88098" y="1833617"/>
              <a:ext cx="5983453" cy="3181748"/>
            </a:xfrm>
            <a:custGeom>
              <a:avLst/>
              <a:gdLst>
                <a:gd name="connsiteX0" fmla="*/ 0 w 5983453"/>
                <a:gd name="connsiteY0" fmla="*/ 0 h 3181748"/>
                <a:gd name="connsiteX1" fmla="*/ 5983453 w 5983453"/>
                <a:gd name="connsiteY1" fmla="*/ 0 h 3181748"/>
                <a:gd name="connsiteX2" fmla="*/ 5983453 w 5983453"/>
                <a:gd name="connsiteY2" fmla="*/ 3181748 h 3181748"/>
                <a:gd name="connsiteX3" fmla="*/ 0 w 5983453"/>
                <a:gd name="connsiteY3" fmla="*/ 3181748 h 3181748"/>
                <a:gd name="connsiteX4" fmla="*/ 0 w 5983453"/>
                <a:gd name="connsiteY4" fmla="*/ 0 h 318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3453" h="3181748">
                  <a:moveTo>
                    <a:pt x="0" y="0"/>
                  </a:moveTo>
                  <a:lnTo>
                    <a:pt x="5983453" y="0"/>
                  </a:lnTo>
                  <a:lnTo>
                    <a:pt x="5983453" y="3181748"/>
                  </a:lnTo>
                  <a:lnTo>
                    <a:pt x="0" y="3181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МР 2.4.0162-19, в документе приведены: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-алгоритмы организации индивидуального питания детей с сахарным </a:t>
              </a:r>
              <a:r>
                <a:rPr lang="ru-RU" sz="14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диабетомаллергией</a:t>
              </a: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; </a:t>
              </a:r>
              <a:r>
                <a:rPr lang="ru-RU" sz="14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целиакией</a:t>
              </a: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, </a:t>
              </a:r>
              <a:r>
                <a:rPr lang="ru-RU" sz="14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фенилкетонурией</a:t>
              </a: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, </a:t>
              </a:r>
              <a:r>
                <a:rPr lang="ru-RU" sz="14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муковисцидозом</a:t>
              </a: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и пищевой аллергией;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-перечень пищевой продукции, которая не допускается в питании детей с данными видами патологий; -перечень продуктов со скрытым </a:t>
              </a:r>
              <a:r>
                <a:rPr lang="ru-RU" sz="14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глютеном</a:t>
              </a: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;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- наборы продуктов для организации питания детей с данной группой заболеваний, сгруппированные по приемам пищи;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 рецептуры блюд для составления меню детям с заболеваниями. - в документе приведены хлебные единицы по основным группам продуктов</a:t>
              </a:r>
              <a:r>
                <a:rPr lang="ru-RU" sz="1400" kern="1200" dirty="0"/>
                <a:t>.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6726775" y="2169281"/>
              <a:ext cx="5259971" cy="5099394"/>
            </a:xfrm>
            <a:custGeom>
              <a:avLst/>
              <a:gdLst>
                <a:gd name="connsiteX0" fmla="*/ 0 w 5259971"/>
                <a:gd name="connsiteY0" fmla="*/ 0 h 4636778"/>
                <a:gd name="connsiteX1" fmla="*/ 5259971 w 5259971"/>
                <a:gd name="connsiteY1" fmla="*/ 0 h 4636778"/>
                <a:gd name="connsiteX2" fmla="*/ 5259971 w 5259971"/>
                <a:gd name="connsiteY2" fmla="*/ 4636778 h 4636778"/>
                <a:gd name="connsiteX3" fmla="*/ 0 w 5259971"/>
                <a:gd name="connsiteY3" fmla="*/ 4636778 h 4636778"/>
                <a:gd name="connsiteX4" fmla="*/ 0 w 5259971"/>
                <a:gd name="connsiteY4" fmla="*/ 0 h 463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9971" h="4636778">
                  <a:moveTo>
                    <a:pt x="0" y="0"/>
                  </a:moveTo>
                  <a:lnTo>
                    <a:pt x="5259971" y="0"/>
                  </a:lnTo>
                  <a:lnTo>
                    <a:pt x="5259971" y="4636778"/>
                  </a:lnTo>
                  <a:lnTo>
                    <a:pt x="0" y="46367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chemeClr val="tx1"/>
                  </a:solidFill>
                </a:rPr>
                <a:t>МР 0179-20 определяют: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-</a:t>
              </a: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порядок реализации основных принципов здорового питания;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-варианты базового меню для разработки региональных типовых меню;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-продолжительность перемен для приема пищи (не менее 20 минут);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 горячие завтраки получают обучающиеся первой смены, питающиеся до четвертой перемены, начиная с четвертой перемены – обеды, школьники, обучающиеся во вторую смену – получают обеды.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 детализирует требования к набору блюд завтраков и обедов, их калорийности и пищевой ценности; содержание завтраков и обедов по набору блюд – разное;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-предлагает методику примерного расчёта технологического оборудования и кухонной посуды для пищеблоков школ;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-приводит алгоритм взаимодействия школы и поставщика услуг по питанию, школы и родителей, общественных организаций;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-регламентирует порядок проведения контроля за проведением конкурсных процедур и процедур оценки качества поставляемых на пищеблок продуктов;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-содержит справочную информацию о пищевых продуктах для формирования конкурсной документации, рекомендации по проведению лабораторного контроля.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192056" y="288100"/>
            <a:ext cx="7465512" cy="977029"/>
            <a:chOff x="3648202" y="0"/>
            <a:chExt cx="3462317" cy="446427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648202" y="0"/>
              <a:ext cx="3462317" cy="446427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 txBox="1"/>
            <p:nvPr/>
          </p:nvSpPr>
          <p:spPr>
            <a:xfrm>
              <a:off x="3749610" y="101408"/>
              <a:ext cx="3259501" cy="42614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/>
                <a:t>Методическое сопровождение ФЗ N 47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38619" y="1766172"/>
            <a:ext cx="11210794" cy="5699342"/>
          </a:xfrm>
          <a:prstGeom prst="rect">
            <a:avLst/>
          </a:prstGeom>
        </p:spPr>
        <p:txBody>
          <a:bodyPr/>
          <a:lstStyle/>
          <a:p>
            <a:pPr lvl="0" algn="just">
              <a:buChar char="•"/>
            </a:pPr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4045907" y="1390389"/>
            <a:ext cx="62630" cy="250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281792" y="1442581"/>
            <a:ext cx="62630" cy="250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010417" y="4899764"/>
            <a:ext cx="62630" cy="250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6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313153" y="2101453"/>
            <a:ext cx="11724357" cy="4249243"/>
            <a:chOff x="288099" y="1833618"/>
            <a:chExt cx="11698647" cy="4163377"/>
          </a:xfrm>
        </p:grpSpPr>
        <p:sp>
          <p:nvSpPr>
            <p:cNvPr id="21" name="Полилиния 20"/>
            <p:cNvSpPr/>
            <p:nvPr/>
          </p:nvSpPr>
          <p:spPr>
            <a:xfrm>
              <a:off x="2675322" y="4236865"/>
              <a:ext cx="7611623" cy="1760130"/>
            </a:xfrm>
            <a:custGeom>
              <a:avLst/>
              <a:gdLst>
                <a:gd name="connsiteX0" fmla="*/ 0 w 6132581"/>
                <a:gd name="connsiteY0" fmla="*/ 0 h 2490369"/>
                <a:gd name="connsiteX1" fmla="*/ 6132581 w 6132581"/>
                <a:gd name="connsiteY1" fmla="*/ 0 h 2490369"/>
                <a:gd name="connsiteX2" fmla="*/ 6132581 w 6132581"/>
                <a:gd name="connsiteY2" fmla="*/ 2490369 h 2490369"/>
                <a:gd name="connsiteX3" fmla="*/ 0 w 6132581"/>
                <a:gd name="connsiteY3" fmla="*/ 2490369 h 2490369"/>
                <a:gd name="connsiteX4" fmla="*/ 0 w 6132581"/>
                <a:gd name="connsiteY4" fmla="*/ 0 h 249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2581" h="2490369">
                  <a:moveTo>
                    <a:pt x="0" y="0"/>
                  </a:moveTo>
                  <a:lnTo>
                    <a:pt x="6132581" y="0"/>
                  </a:lnTo>
                  <a:lnTo>
                    <a:pt x="6132581" y="2490369"/>
                  </a:lnTo>
                  <a:lnTo>
                    <a:pt x="0" y="2490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88099" y="1833618"/>
              <a:ext cx="4974425" cy="2017052"/>
            </a:xfrm>
            <a:custGeom>
              <a:avLst/>
              <a:gdLst>
                <a:gd name="connsiteX0" fmla="*/ 0 w 5983453"/>
                <a:gd name="connsiteY0" fmla="*/ 0 h 3181748"/>
                <a:gd name="connsiteX1" fmla="*/ 5983453 w 5983453"/>
                <a:gd name="connsiteY1" fmla="*/ 0 h 3181748"/>
                <a:gd name="connsiteX2" fmla="*/ 5983453 w 5983453"/>
                <a:gd name="connsiteY2" fmla="*/ 3181748 h 3181748"/>
                <a:gd name="connsiteX3" fmla="*/ 0 w 5983453"/>
                <a:gd name="connsiteY3" fmla="*/ 3181748 h 3181748"/>
                <a:gd name="connsiteX4" fmla="*/ 0 w 5983453"/>
                <a:gd name="connsiteY4" fmla="*/ 0 h 318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3453" h="3181748">
                  <a:moveTo>
                    <a:pt x="0" y="0"/>
                  </a:moveTo>
                  <a:lnTo>
                    <a:pt x="5983453" y="0"/>
                  </a:lnTo>
                  <a:lnTo>
                    <a:pt x="5983453" y="3181748"/>
                  </a:lnTo>
                  <a:lnTo>
                    <a:pt x="0" y="3181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6726775" y="1837913"/>
              <a:ext cx="5259971" cy="1951392"/>
            </a:xfrm>
            <a:custGeom>
              <a:avLst/>
              <a:gdLst>
                <a:gd name="connsiteX0" fmla="*/ 0 w 5259971"/>
                <a:gd name="connsiteY0" fmla="*/ 0 h 4636778"/>
                <a:gd name="connsiteX1" fmla="*/ 5259971 w 5259971"/>
                <a:gd name="connsiteY1" fmla="*/ 0 h 4636778"/>
                <a:gd name="connsiteX2" fmla="*/ 5259971 w 5259971"/>
                <a:gd name="connsiteY2" fmla="*/ 4636778 h 4636778"/>
                <a:gd name="connsiteX3" fmla="*/ 0 w 5259971"/>
                <a:gd name="connsiteY3" fmla="*/ 4636778 h 4636778"/>
                <a:gd name="connsiteX4" fmla="*/ 0 w 5259971"/>
                <a:gd name="connsiteY4" fmla="*/ 0 h 463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59971" h="4636778">
                  <a:moveTo>
                    <a:pt x="0" y="0"/>
                  </a:moveTo>
                  <a:lnTo>
                    <a:pt x="5259971" y="0"/>
                  </a:lnTo>
                  <a:lnTo>
                    <a:pt x="5259971" y="4636778"/>
                  </a:lnTo>
                  <a:lnTo>
                    <a:pt x="0" y="46367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192056" y="288100"/>
            <a:ext cx="7465512" cy="977029"/>
            <a:chOff x="3648202" y="0"/>
            <a:chExt cx="3462317" cy="446427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648202" y="0"/>
              <a:ext cx="3462317" cy="446427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 txBox="1"/>
            <p:nvPr/>
          </p:nvSpPr>
          <p:spPr>
            <a:xfrm>
              <a:off x="3749610" y="101408"/>
              <a:ext cx="3259501" cy="42614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/>
                <a:t>Методическое сопровождение ФЗ N 47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38619" y="1766172"/>
            <a:ext cx="11210794" cy="5699342"/>
          </a:xfrm>
          <a:prstGeom prst="rect">
            <a:avLst/>
          </a:prstGeom>
        </p:spPr>
        <p:txBody>
          <a:bodyPr/>
          <a:lstStyle/>
          <a:p>
            <a:pPr lvl="0" algn="just">
              <a:buChar char="•"/>
            </a:pP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3463" y="2492678"/>
            <a:ext cx="5361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ПАМЯТКА ДЛЯ ОПЕРАТОРОВ ПИТАНИЯ: «СЕМЬ ШАГОВ В СОСТАВЛЕНИИ МЕНЮ ЗДОРОВОГО ПИТАНИЯ ДЛЯ ШКОЛЬНИКОВ»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77622" y="2567836"/>
            <a:ext cx="4534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ПАМЯТКА УЧАСТНИКУ КОНТРОЛЯ МЕРОПРИЯТИЙ РОДИТЕЛЬСКОГО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44449" y="4922729"/>
            <a:ext cx="65010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ПАМЯТКА ДЛЯ ОБЩЕОБРАЗОВАТЕЛЬНЫХ ОРГАНИЗАЦИЙ «ПЯТЬ КЛЮЧЕВЫХ ПРАВИЛ ЗДОРОВОГО ПИТАНИЯ» (ДЛЯ ПЕДАГОГОВ, ОБУЧАЮЩИХСЯ И ИХ РОДИТЕЛЕЙ)</a:t>
            </a:r>
          </a:p>
        </p:txBody>
      </p:sp>
      <p:sp>
        <p:nvSpPr>
          <p:cNvPr id="10" name="Стрелка вниз 9"/>
          <p:cNvSpPr/>
          <p:nvPr/>
        </p:nvSpPr>
        <p:spPr>
          <a:xfrm flipH="1">
            <a:off x="3319397" y="1553227"/>
            <a:ext cx="313151" cy="388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8219161" y="1542789"/>
            <a:ext cx="313151" cy="388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flipH="1">
            <a:off x="5991616" y="1482247"/>
            <a:ext cx="296450" cy="2688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8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60485" cy="10628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РАЗРАБОТАНА ПАМЯТКА УЧАСТНИКУ МЕРОПРИЯТИЙ РОДИТЕЛЬСКОГО КОНТРОЛЯ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2603" y="1202499"/>
            <a:ext cx="9970718" cy="6139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КОНТРОЛИРУЕМЫХ ВОПРОСОВ: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ли фактическое меню, объемы порций двухнедельному меню, утвержденному руководителем образовательной организации?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Организовано ли питание детей, требующих индивидуального подхода в организации питания с учетом имеющихся нарушений здоровья (сахарный диабет, </a:t>
            </a:r>
            <a:r>
              <a:rPr lang="ru-RU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целиакия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пищевая аллергия)? да/нет/ частично;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ли дети с сахарным диабетом и пищевой аллергией питаются вместе с другими детьми?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ли дети моют руки перед едой? да/нет;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Созданы ли условия для мытья и дезинфекции рук?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ли дети едят сидя за столами 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ли дети успевают поесть за перемену (хватает ли времени для приема пищи)?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ли замечания по чистоте посуды?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ли замечания по чистоте столов?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ли замечания к сервировке столов?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Теплые ли блюда выдаются детям?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Участвуют ли дети в накрывании на столы?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накрывающие на столы, работают в специальной одежде (халат, головной убор)?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Организовано ли наряду с основным питанием дополнительное питание (возможность самостоятельного приобретения блюд через линию раздачи или буфет)? да/нет; </a:t>
            </a:r>
          </a:p>
          <a:p>
            <a:pPr marL="342900" indent="-342900">
              <a:buAutoNum type="arabicPeriod"/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Суммарное количество пищевых отходов в %? </a:t>
            </a:r>
          </a:p>
          <a:p>
            <a:pPr marL="342900" indent="-342900">
              <a:buAutoNum type="arabicPeriod"/>
            </a:pPr>
            <a:endParaRPr lang="ru-RU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dirty="0"/>
              <a:t>Итоги мероприятий мониторинга анализируются посредством подсчета баллов. Количество набранных баллов из числа возможных, да – 2 балла, частично – 1 балл, нет – 0 баллов. Отдельной цифрой выводится % пищевых отходов от выданных блюд. Позиции, по которым недобраны баллы, поясняются. Максимальное количество баллов 40. Результаты оцениваются как в статике, так и в динамике. Оценка % отходов до 20% - 12 баллов; 20-30% - 8 баллов; 30-40% -6 баллов; 40-50% - 3 балла; 50-60% - 1 балл; более 60% - 0 баллов.</a:t>
            </a:r>
            <a:endParaRPr lang="ru-RU" sz="14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2106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40" y="187890"/>
            <a:ext cx="10819800" cy="642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4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91" y="178376"/>
            <a:ext cx="11035430" cy="597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198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420</TotalTime>
  <Words>1068</Words>
  <Application>Microsoft Office PowerPoint</Application>
  <PresentationFormat>Широкоэкранный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Школьное питание – источник укрепления здоровья детей. Объединение совместных усилий родителей, школы и государства </vt:lpstr>
      <vt:lpstr>Федеральный закон от 01.03.2020 N 47-ФЗ</vt:lpstr>
      <vt:lpstr>Презентация PowerPoint</vt:lpstr>
      <vt:lpstr>Презентация PowerPoint</vt:lpstr>
      <vt:lpstr>РАЗРАБОТАНА ПАМЯТКА УЧАСТНИКУ МЕРОПРИЯТИЙ РОДИТЕЛЬСКОГО КОНТРОЛЯ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«Школьное питание – источник укрепления здоровья детей. Объединение совместных усилий родителей, школы и государства»</dc:title>
  <dc:creator>ак</dc:creator>
  <cp:lastModifiedBy>Викторенко Юлия Викторовна</cp:lastModifiedBy>
  <cp:revision>31</cp:revision>
  <cp:lastPrinted>2021-05-06T21:33:20Z</cp:lastPrinted>
  <dcterms:created xsi:type="dcterms:W3CDTF">2021-05-05T17:18:39Z</dcterms:created>
  <dcterms:modified xsi:type="dcterms:W3CDTF">2022-06-24T07:52:09Z</dcterms:modified>
</cp:coreProperties>
</file>